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9" r:id="rId3"/>
    <p:sldId id="270" r:id="rId4"/>
    <p:sldId id="268" r:id="rId5"/>
    <p:sldId id="271" r:id="rId6"/>
    <p:sldId id="262" r:id="rId7"/>
    <p:sldId id="261" r:id="rId8"/>
    <p:sldId id="258" r:id="rId9"/>
    <p:sldId id="263" r:id="rId10"/>
    <p:sldId id="266" r:id="rId11"/>
    <p:sldId id="264" r:id="rId12"/>
    <p:sldId id="265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103" d="100"/>
          <a:sy n="103" d="100"/>
        </p:scale>
        <p:origin x="-21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C21CE7-1206-49B0-96E5-ADE94366C1B9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15CAB-1BA7-4C08-906F-5DF01FEA3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1131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15CAB-1BA7-4C08-906F-5DF01FEA3D7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582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7219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7537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8020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3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0022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395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1011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3309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6713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149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926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D2FE0-50A9-4F92-B2F5-08D3E319C34A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9893D-6647-4833-910F-A8A0C02F35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7182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30.jpeg"/><Relationship Id="rId7" Type="http://schemas.openxmlformats.org/officeDocument/2006/relationships/image" Target="../media/image3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0.png"/><Relationship Id="rId7" Type="http://schemas.openxmlformats.org/officeDocument/2006/relationships/image" Target="../media/image3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.wdp"/><Relationship Id="rId10" Type="http://schemas.openxmlformats.org/officeDocument/2006/relationships/image" Target="../media/image38.png"/><Relationship Id="rId4" Type="http://schemas.openxmlformats.org/officeDocument/2006/relationships/image" Target="../media/image1.png"/><Relationship Id="rId9" Type="http://schemas.microsoft.com/office/2007/relationships/hdphoto" Target="../media/hdphoto14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microsoft.com/office/2007/relationships/hdphoto" Target="../media/hdphoto17.wdp"/><Relationship Id="rId18" Type="http://schemas.openxmlformats.org/officeDocument/2006/relationships/image" Target="../media/image45.png"/><Relationship Id="rId3" Type="http://schemas.openxmlformats.org/officeDocument/2006/relationships/image" Target="../media/image18.png"/><Relationship Id="rId21" Type="http://schemas.openxmlformats.org/officeDocument/2006/relationships/image" Target="../media/image47.png"/><Relationship Id="rId7" Type="http://schemas.openxmlformats.org/officeDocument/2006/relationships/image" Target="../media/image39.png"/><Relationship Id="rId12" Type="http://schemas.openxmlformats.org/officeDocument/2006/relationships/image" Target="../media/image42.png"/><Relationship Id="rId17" Type="http://schemas.microsoft.com/office/2007/relationships/hdphoto" Target="../media/hdphoto19.wdp"/><Relationship Id="rId2" Type="http://schemas.openxmlformats.org/officeDocument/2006/relationships/image" Target="../media/image17.jpeg"/><Relationship Id="rId16" Type="http://schemas.openxmlformats.org/officeDocument/2006/relationships/image" Target="../media/image44.png"/><Relationship Id="rId20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microsoft.com/office/2007/relationships/hdphoto" Target="../media/hdphoto16.wdp"/><Relationship Id="rId5" Type="http://schemas.openxmlformats.org/officeDocument/2006/relationships/image" Target="../media/image1.png"/><Relationship Id="rId15" Type="http://schemas.microsoft.com/office/2007/relationships/hdphoto" Target="../media/hdphoto18.wdp"/><Relationship Id="rId10" Type="http://schemas.openxmlformats.org/officeDocument/2006/relationships/image" Target="../media/image41.png"/><Relationship Id="rId19" Type="http://schemas.microsoft.com/office/2007/relationships/hdphoto" Target="../media/hdphoto20.wdp"/><Relationship Id="rId4" Type="http://schemas.microsoft.com/office/2007/relationships/hdphoto" Target="../media/hdphoto3.wdp"/><Relationship Id="rId9" Type="http://schemas.openxmlformats.org/officeDocument/2006/relationships/image" Target="../media/image40.png"/><Relationship Id="rId14" Type="http://schemas.openxmlformats.org/officeDocument/2006/relationships/image" Target="../media/image43.png"/><Relationship Id="rId22" Type="http://schemas.microsoft.com/office/2007/relationships/hdphoto" Target="../media/hdphoto2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9.png"/><Relationship Id="rId10" Type="http://schemas.microsoft.com/office/2007/relationships/hdphoto" Target="../media/hdphoto1.wdp"/><Relationship Id="rId4" Type="http://schemas.microsoft.com/office/2007/relationships/hdphoto" Target="../media/hdphoto3.wdp"/><Relationship Id="rId9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9.wdp"/><Relationship Id="rId3" Type="http://schemas.openxmlformats.org/officeDocument/2006/relationships/image" Target="../media/image22.jpeg"/><Relationship Id="rId7" Type="http://schemas.microsoft.com/office/2007/relationships/hdphoto" Target="../media/hdphoto6.wdp"/><Relationship Id="rId12" Type="http://schemas.openxmlformats.org/officeDocument/2006/relationships/image" Target="../media/image27.png"/><Relationship Id="rId17" Type="http://schemas.microsoft.com/office/2007/relationships/hdphoto" Target="../media/hdphoto1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5" Type="http://schemas.microsoft.com/office/2007/relationships/hdphoto" Target="../media/hdphoto10.wdp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microsoft.com/office/2007/relationships/hdphoto" Target="../media/hdphoto7.wdp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6912768" cy="1278845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уйын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«Бал </a:t>
            </a:r>
            <a:r>
              <a:rPr lang="ba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ҡорто Наҙлыҡай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игра «Пчелка </a:t>
            </a:r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Назлыкай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ba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5" y="3933056"/>
            <a:ext cx="5830235" cy="1752600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Dina\Desktop\картинки для игры май21\пчела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6875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152126"/>
            <a:ext cx="1944216" cy="19966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5104"/>
            <a:ext cx="1819473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992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Dina\Desktop\картинки для игры май21\083e6b13a7e4103c3eb465c26065a7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188640"/>
            <a:ext cx="8964488" cy="64382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ÐÐ°ÑÑÐ¸Ð½ÐºÐ¸ Ð¿Ð¾ Ð·Ð°Ð¿ÑÐ¾ÑÑ Ð»ÐµÐ½Ð°Ð³Ð¾Ð»Ð´ ÐºÐ»Ð¸Ð¿Ð°ÑÑ Ð´Ð¾Ð¼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60848"/>
            <a:ext cx="285752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Ð°ÑÑÐ¸Ð½ÐºÐ¸ Ð¿Ð¾ Ð·Ð°Ð¿ÑÐ¾ÑÑ Ð»ÐµÐ½Ð°Ð³Ð¾Ð»Ð´ ÐºÐ»Ð¸Ð¿Ð°ÑÑ Ð´Ð¾Ð¼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9178" y="2291315"/>
            <a:ext cx="285752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ÐÐ°ÑÑÐ¸Ð½ÐºÐ¸ Ð¿Ð¾ Ð·Ð°Ð¿ÑÐ¾ÑÑ Ð»ÐµÐ½Ð°Ð³Ð¾Ð»Ð´ ÐºÐ»Ð¸Ð¿Ð°ÑÑ Ð´Ð¾Ð¼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40" y="2139849"/>
            <a:ext cx="285752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968506" y="3684356"/>
            <a:ext cx="651165" cy="574595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35896" y="3748853"/>
            <a:ext cx="802042" cy="504688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214569" y="3748854"/>
            <a:ext cx="573456" cy="504687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37170" y="3748853"/>
            <a:ext cx="567078" cy="504688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896543" y="3748853"/>
            <a:ext cx="494513" cy="504688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449847" y="3747664"/>
            <a:ext cx="578537" cy="511287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88640"/>
            <a:ext cx="55446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ҡортона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һуҙҙәрҙе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ижектәргә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бүлергә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ярҙам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Dina\Desktop\ДЛЯЗВУКА З\1611818085_12-p-risunok-gus-1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917" y="4761407"/>
            <a:ext cx="1255164" cy="13775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ina\Desktop\ДЛЯЗВУКА З\kisspng-cattle-calf-royalty-free-cartoon-farmer-5ad986fc0b8725.38716554152420530804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3667" b="97333" l="13111" r="84889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990" y="4581128"/>
            <a:ext cx="2765265" cy="18435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Dina\Desktop\kisspng-honey-bee-hornet-illustration-bee-5a87ed3c8c5644.971208411518857532574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3125" b="96375" l="9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100" y="5172632"/>
            <a:ext cx="1086700" cy="9659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1687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85185E-6 L 0.16545 -0.22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-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3566 -0.1895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30" y="-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96296E-6 L 0.08542 -0.219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1" y="-1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na\Desktop\картинки для игры май21\maxresdefaul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44" y="116632"/>
            <a:ext cx="8706343" cy="64890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4018" y="5661248"/>
            <a:ext cx="1214446" cy="850112"/>
          </a:xfrm>
          <a:prstGeom prst="rect">
            <a:avLst/>
          </a:prstGeom>
          <a:noFill/>
        </p:spPr>
      </p:pic>
      <p:pic>
        <p:nvPicPr>
          <p:cNvPr id="12" name="Picture 3" descr="C:\Users\Dina\Desktop\картинки для игры май21\пчела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0" b="96875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2651"/>
            <a:ext cx="1698891" cy="19966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85182" y="316834"/>
            <a:ext cx="3341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ҡортона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һанарға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ярҙам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Dina\Desktop\ДЛЯЗВУКА З\bug-clip-art-3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74178"/>
            <a:ext cx="709746" cy="10412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293" y="3168677"/>
            <a:ext cx="661320" cy="970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224" y="2074178"/>
            <a:ext cx="671915" cy="986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33" y="3157640"/>
            <a:ext cx="668840" cy="981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7" y="2074178"/>
            <a:ext cx="691750" cy="1015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 descr="C:\Users\Dina\Desktop\ДЛЯЗВУКА З\scale_12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0" r="9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113" y="4551355"/>
            <a:ext cx="2027168" cy="18019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7" y="4551355"/>
            <a:ext cx="1880349" cy="166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57" y="4542418"/>
            <a:ext cx="1900479" cy="16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206" y="4542418"/>
            <a:ext cx="1949067" cy="1730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4156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Dina\Desktop\картинки для игры май21\green-fields-1363264959aR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8458"/>
            <a:ext cx="8928991" cy="6591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7" y="260648"/>
            <a:ext cx="47525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ҡортона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кәрәҙ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яһарға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ярҙам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Dina\Desktop\ñ_ð¼ðµñ€ñ‚ð½ð°ñ_-ðºð°ð·ð½ñœ-ñ‡ðµñ€ðµð·-ð¿oð²ðµñˆðµð½ð¸ðµ-ñƒð»ñœñ_-oñ‚-ð²ðµñ‚ð²ð¸-ñƒð»ðµð¹-ð²ð¸ñ_ñ_-ð¸ð·oð»ð¸ñ€oð²ð°ð½ð½oð¹-1420260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491" y="172953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Dina\Desktop\ñ_ð¼ðµñ€ñ‚ð½ð°ñ_-ðºð°ð·ð½ñœ-ñ‡ðµñ€ðµð·-ð¿oð²ðµñˆðµð½ð¸ðµ-ñƒð»ñœñ_-oñ‚-ð²ðµñ‚ð²ð¸-ñƒð»ðµð¹-ð²ð¸ñ_ñ_-ð¸ð·oð»ð¸ñ€oð²ð°ð½ð½oð¹-1420260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095" y="28804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Dina\Desktop\ñ_ð¼ðµñ€ñ‚ð½ð°ñ_-ðºð°ð·ð½ñœ-ñ‡ðµñ€ðµð·-ð¿oð²ðµñˆðµð½ð¸ðµ-ñƒð»ñœñ_-oñ‚-ð²ðµñ‚ð²ð¸-ñƒð»ðµð¹-ð²ð¸ñ_ñ_-ð¸ð·oð»ð¸ñ€oð²ð°ð½ð½oð¹-1420260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392153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Dina\Desktop\картинки для игры май21\пчела 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96875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98095" y="3377094"/>
            <a:ext cx="1841026" cy="21268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ina\Desktop\ДЛЯЗВУКА З\13394660_honeycomb-small-transparent-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0" b="99212" l="0" r="99886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425" y="1880826"/>
            <a:ext cx="1249023" cy="1080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62" y="2960947"/>
            <a:ext cx="124936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421197"/>
            <a:ext cx="124936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47810"/>
            <a:ext cx="124936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00697"/>
            <a:ext cx="124936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648" y="3527310"/>
            <a:ext cx="124936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712" y="4067060"/>
            <a:ext cx="124936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 descr="C:\Users\Dina\Desktop\ДЛЯЗВУКА З\1868678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425" y="3694302"/>
            <a:ext cx="723287" cy="6922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:\Users\Dina\Desktop\ДЛЯЗВУКА З\i (1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313" b="100000" l="3687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2" y="2868284"/>
            <a:ext cx="658899" cy="9716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C:\Users\Dina\Desktop\ДЛЯЗВУКА З\14036929-01-A50CH-433_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771" y="2634466"/>
            <a:ext cx="683941" cy="6839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:\Users\Dina\Desktop\ДЛЯЗВУКА З\17378d3e586efacd55e178dbb69800d6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backgroundRemoval t="4189" b="95355" l="1739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367" y="3696011"/>
            <a:ext cx="904420" cy="6905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C:\Users\Dina\Desktop\ДЛЯЗВУКА З\hello_html_5723ac28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="" xmlns:a14="http://schemas.microsoft.com/office/drawing/2010/main">
                  <a14:imgLayer r:embed="rId19">
                    <a14:imgEffect>
                      <a14:backgroundRemoval t="3750" b="97625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493" y="2544800"/>
            <a:ext cx="832294" cy="8322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C:\Users\Dina\Desktop\ДЛЯЗВУКА З\risuem-okno-0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882" y="2125787"/>
            <a:ext cx="815022" cy="6440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7" name="Picture 17" descr="C:\Users\Dina\Desktop\kisspng-red-star-clip-art-star-red-cliparts-5aaf1d40e4fa99.6134540315214257289379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="" xmlns:a14="http://schemas.microsoft.com/office/drawing/2010/main">
                  <a14:imgLayer r:embed="rId22">
                    <a14:imgEffect>
                      <a14:backgroundRemoval t="0" b="100000" l="0" r="98889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30" y="4281343"/>
            <a:ext cx="888212" cy="6509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6145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Телтөҙәткесте ҡабатла</a:t>
            </a:r>
            <a:b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a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Еҙ-еҙ-еҙ-беҙ ял итәбеҙ</a:t>
            </a:r>
          </a:p>
          <a:p>
            <a:r>
              <a:rPr lang="ba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Ыҙ-ыҙ-ыҙ- ҡыҙыл сәскә табабыҙ</a:t>
            </a:r>
          </a:p>
          <a:p>
            <a:r>
              <a:rPr lang="ba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Ыҙ-ыҙ-ыҙ- </a:t>
            </a:r>
            <a:r>
              <a:rPr lang="ba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татлы һутын йыябыҙ </a:t>
            </a:r>
          </a:p>
          <a:p>
            <a:r>
              <a:rPr lang="ba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Ыҙ-ыҙ-ыҙ-өйөбөҙгә ҡайтабыҙ</a:t>
            </a:r>
            <a:endParaRPr lang="ba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Dina\Desktop\картинки для игры май21\пчела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6875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32238" y="3140968"/>
            <a:ext cx="2016225" cy="2448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Dina\Desktop\картинки для игры май21\kisspng-flower-transvaal-daisy-clip-art-camomile-5aceb29c2d8578.27928193152349558018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2447" b="99149" l="6111" r="9844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6" y="4365104"/>
            <a:ext cx="2083747" cy="13681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3665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Ҙ өнөн камиллаштырыу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a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Маҡсат: Ҙ өнөн ижектәрҙә,һүҙҙәрҙә дөрөҫ әйтергә өйрәтеү, фонематик һәләтен үҫтереүҙе дауам итеү, һүҙҙәрҙе ижектәргә бүлеү, иғтибарҙы,хәтерҙе үҫтереү,һүҙ байлығын арттырыу,телгә ҡыҙыҡһыныу уятыу.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777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[ҙ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]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өнөнөң артикулицияһы: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 </a:t>
            </a:r>
            <a:r>
              <a:rPr lang="ba-RU" sz="2400" dirty="0" smtClean="0">
                <a:solidFill>
                  <a:srgbClr val="002060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ө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ндө әйткәндә  яҫы телдең осо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аҫҡы һәм өҫкө тештәр араһында урынлашҡан, телдең уртаһынан ҡыҫылып һалҡын һауа сыға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74193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9775" y="4202143"/>
            <a:ext cx="3578696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Dina\Desktop\мню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974" b="100000" l="0" r="9466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659" y="4412043"/>
            <a:ext cx="1256655" cy="1061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Йомаҡтың яуабын әйтеүсе һүрәтте тап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1484784"/>
            <a:ext cx="4032448" cy="1440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a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Гөлбаҡса, гөлбаҡсала </a:t>
            </a:r>
            <a:r>
              <a:rPr lang="ba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 </a:t>
            </a:r>
            <a:r>
              <a:rPr lang="ba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мунса</a:t>
            </a:r>
          </a:p>
          <a:p>
            <a:r>
              <a:rPr lang="ba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Шул мунсаға һыу ташый </a:t>
            </a:r>
          </a:p>
          <a:p>
            <a:r>
              <a:rPr lang="ba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Нескә билле Гөлниса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9775" y="1520787"/>
            <a:ext cx="3816424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a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Сәсмәйем, урмайым, </a:t>
            </a:r>
            <a:r>
              <a:rPr lang="ba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 йыйып </a:t>
            </a:r>
            <a:r>
              <a:rPr lang="ba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алам, </a:t>
            </a:r>
          </a:p>
          <a:p>
            <a:r>
              <a:rPr lang="ba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 эскәндә шуны һалам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73040"/>
            <a:ext cx="3603048" cy="146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219" y="4229527"/>
            <a:ext cx="1266090" cy="130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4904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9775" y="4202143"/>
            <a:ext cx="3578696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Dina\Desktop\мню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974" b="100000" l="0" r="9466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659" y="4412043"/>
            <a:ext cx="1256655" cy="1061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Йомаҡтың яуабын әйтеүсе һүрәтте тап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1484784"/>
            <a:ext cx="4032448" cy="1440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a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Гөлбаҡса, гөлбаҡсала </a:t>
            </a:r>
            <a:r>
              <a:rPr lang="ba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 </a:t>
            </a:r>
            <a:r>
              <a:rPr lang="ba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мунса</a:t>
            </a:r>
          </a:p>
          <a:p>
            <a:r>
              <a:rPr lang="ba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Шул мунсаға һыу ташый </a:t>
            </a:r>
          </a:p>
          <a:p>
            <a:r>
              <a:rPr lang="ba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Нескә билле Гөлниса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9775" y="1520787"/>
            <a:ext cx="3816424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a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Сәсмәйем, урмайым, </a:t>
            </a:r>
            <a:r>
              <a:rPr lang="ba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 йыйып </a:t>
            </a:r>
            <a:r>
              <a:rPr lang="ba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алам, </a:t>
            </a:r>
          </a:p>
          <a:p>
            <a:r>
              <a:rPr lang="ba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 эскәндә шуны һалам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73040"/>
            <a:ext cx="3603048" cy="146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219" y="4229527"/>
            <a:ext cx="1266090" cy="130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4904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 күнегеүҙәр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414" y="1599086"/>
            <a:ext cx="1290291" cy="133623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560990"/>
            <a:ext cx="2437425" cy="1115862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73" y="4781202"/>
            <a:ext cx="1907950" cy="172093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0272" y="5007566"/>
            <a:ext cx="1692188" cy="1696083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468" y="4856114"/>
            <a:ext cx="1782874" cy="1707891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3487" y="2959978"/>
            <a:ext cx="1934860" cy="1951444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3882" y="3301720"/>
            <a:ext cx="1640724" cy="1267960"/>
          </a:xfrm>
          <a:prstGeom prst="rect">
            <a:avLst/>
          </a:prstGeom>
        </p:spPr>
      </p:pic>
      <p:pic>
        <p:nvPicPr>
          <p:cNvPr id="12" name="Рисунок 11" descr="https://images.ru.prom.st/642119880_w640_h640_gorka-volnistaya-hasttings.jpg"/>
          <p:cNvPicPr/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8468" y="1404522"/>
            <a:ext cx="1959676" cy="1555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17397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Тын юлына күнегеү</a:t>
            </a:r>
            <a:r>
              <a:rPr lang="ba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a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a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a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Шарҙарҙы өр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http://www.lenagold.ru/fon/clipart/v/vozd/vozd52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4264658"/>
            <a:ext cx="2376264" cy="206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lenagold.ru/fon/clipart/v/vozd/vozd53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16789" y="4264658"/>
            <a:ext cx="1996274" cy="179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lenagold.ru/fon/clipart/v/vozd/vozd51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3" y="4120642"/>
            <a:ext cx="2088232" cy="207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315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-0.10314 C -0.0026 -0.10661 -0.00972 -0.1117 -0.01458 -0.12003 C -0.01649 -0.12326 -0.01962 -0.1302 -0.01962 -0.12997 C -0.0224 -0.142 -0.02465 -0.15333 -0.02587 -0.16559 C -0.02517 -0.2019 -0.03403 -0.22733 -0.01701 -0.25 C -0.01406 -0.26202 -0.01059 -0.26526 -0.00312 -0.27174 C -0.00191 -0.27289 -0.00052 -0.27405 0.00069 -0.27521 C 0.00295 -0.27729 0.00833 -0.27844 0.00833 -0.27821 C 0.01372 -0.28353 0.02101 -0.28746 0.02726 -0.29047 C 0.02813 -0.29209 0.02865 -0.29394 0.02969 -0.29533 C 0.03194 -0.2981 0.03733 -0.30227 0.03733 -0.30203 C 0.03872 -0.30712 0.04045 -0.3129 0.04236 -0.3173 C 0.04392 -0.32077 0.04757 -0.32747 0.04757 -0.32724 C 0.04931 -0.33487 0.05208 -0.34181 0.05382 -0.34944 C 0.05295 -0.38622 0.05451 -0.40032 0.04375 -0.42854 C 0.04306 -0.43016 0.04323 -0.43224 0.04236 -0.43363 C 0.04045 -0.4364 0.03698 -0.4364 0.0349 -0.43871 C 0.02847 -0.44588 0.03403 -0.44241 0.02726 -0.44542 C 0.02205 -0.45005 0.01788 -0.45467 0.01198 -0.45721 C 0.0066 -0.4623 0.00243 -0.46762 -0.00312 -0.47248 C -0.00608 -0.47502 -0.00816 -0.47918 -0.01076 -0.48265 C -0.01198 -0.48427 -0.01458 -0.48774 -0.01458 -0.48751 C -0.01615 -0.49445 -0.01806 -0.50116 -0.01962 -0.50786 C -0.01892 -0.53191 -0.02483 -0.54417 -0.01198 -0.55504 C -0.01024 -0.56198 -0.00833 -0.56452 -0.00312 -0.56684 C -0.00052 -0.56915 0.00191 -0.57123 0.00451 -0.57354 C 0.00573 -0.57447 0.00833 -0.57539 0.00833 -0.57516 " pathEditMode="relative" rAng="0" ptsTypes="ffffffffffffffffffffffffffA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-2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7314 C -0.00834 -0.08194 -0.00677 -0.07685 -0.0125 -0.08819 C -0.01597 -0.09513 -0.01667 -0.10555 -0.01893 -0.11342 C -0.01841 -0.12245 -0.01823 -0.13148 -0.01754 -0.1405 C -0.01632 -0.15717 -0.0066 -0.16527 0.00139 -0.17592 C 0.00312 -0.18333 0.00816 -0.18935 0.01146 -0.19606 C 0.01232 -0.19768 0.01406 -0.20115 0.01406 -0.20092 C 0.01545 -0.20671 0.01632 -0.2125 0.01788 -0.21805 C 0.01736 -0.24166 0.02257 -0.27245 0.01146 -0.29398 C 0.00972 -0.30092 0.00729 -0.3037 0.00399 -0.30925 C -0.00226 -0.3199 -0.00365 -0.32314 -0.0125 -0.33101 C -0.01788 -0.33587 -0.02049 -0.34513 -0.02518 -0.35138 C -0.02639 -0.35648 -0.02778 -0.36157 -0.029 -0.36643 C -0.02847 -0.38564 -0.03611 -0.41111 -0.02518 -0.42361 C -0.01927 -0.43032 -0.01111 -0.43402 -0.00625 -0.44236 C -0.00434 -0.4456 -0.00295 -0.44907 -0.00122 -0.45231 C -0.00035 -0.45393 0.00139 -0.4574 0.00139 -0.45717 C 0.00659 -0.47916 0.0026 -0.46064 0.0026 -0.51481 " pathEditMode="relative" rAng="0" ptsTypes="fffffffffffffffffA">
                                      <p:cBhvr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76 -0.06805 C -0.01718 -0.07037 -0.02013 -0.07083 -0.02239 -0.07314 C -0.02362 -0.07453 -0.02395 -0.07685 -0.025 -0.07824 C -0.02605 -0.07962 -0.02761 -0.08032 -0.02865 -0.08148 C -0.03282 -0.08611 -0.03437 -0.09097 -0.03888 -0.0949 C -0.04218 -0.10879 -0.04097 -0.10162 -0.0427 -0.11689 C -0.04166 -0.15069 -0.0427 -0.18009 -0.02865 -0.2081 C -0.025 -0.21527 -0.02292 -0.22199 -0.01737 -0.22662 C -0.01527 -0.23564 -0.01232 -0.24421 -0.0085 -0.25208 C -0.00642 -0.27222 -0.00451 -0.29513 -0.01355 -0.31273 C -0.01459 -0.31712 -0.01545 -0.32407 -0.01737 -0.32777 C -0.0184 -0.32962 -0.01997 -0.33078 -0.02118 -0.33263 C -0.02413 -0.33726 -0.02657 -0.34398 -0.03003 -0.34791 C -0.0401 -0.35949 -0.05451 -0.36504 -0.06667 -0.37152 C -0.07239 -0.37453 -0.0816 -0.38379 -0.08437 -0.39189 C -0.08541 -0.39513 -0.08611 -0.39861 -0.08697 -0.40185 C -0.08732 -0.40347 -0.08819 -0.40694 -0.08819 -0.40671 C -0.08767 -0.4199 -0.09045 -0.43449 -0.08577 -0.44583 C -0.08282 -0.45277 -0.07812 -0.4625 -0.07309 -0.46782 C -0.06579 -0.47546 -0.05538 -0.47939 -0.04895 -0.48796 C -0.04531 -0.49282 -0.04079 -0.49629 -0.03767 -0.50162 C -0.02778 -0.51828 -0.0368 -0.50578 -0.02865 -0.51666 C -0.02708 -0.52291 -0.02743 -0.5199 -0.02743 -0.52523 " pathEditMode="relative" rAng="0" ptsTypes="ffffffffffffffffffffffA">
                                      <p:cBhvr>
                                        <p:cTn id="2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-2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Dina\Desktop\картинки для игры май21\green-fields-1363264959aR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55" y="116631"/>
            <a:ext cx="8799336" cy="66247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Dina\Desktop\ñ_ð¼ðµñ€ñ‚ð½ð°ñ_-ðºð°ð·ð½ñœ-ñ‡ðµñ€ðµð·-ð¿oð²ðµñˆðµð½ð¸ðµ-ñƒð»ñœñ_-oñ‚-ð²ðµñ‚ð²ð¸-ñƒð»ðµð¹-ð²ð¸ñ_ñ_-ð¸ð·oð»ð¸ñ€oð²ð°ð½ð½oð¹-1420260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641" y="207720"/>
            <a:ext cx="2520280" cy="22306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Dina\Desktop\ñ_ð¼ðµñ€ñ‚ð½ð°ñ_-ðºð°ð·ð½ñœ-ñ‡ðµñ€ðµð·-ð¿oð²ðµñˆðµð½ð¸ðµ-ñƒð»ñœñ_-oñ‚-ð²ðµñ‚ð²ð¸-ñƒð»ðµð¹-ð²ð¸ñ_ñ_-ð¸ð·oð»ð¸ñ€oð²ð°ð½ð½oð¹-1420260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548680"/>
            <a:ext cx="2411760" cy="24216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Dina\Desktop\ñ_ð¼ðµñ€ñ‚ð½ð°ñ_-ðºð°ð·ð½ñœ-ñ‡ðµñ€ðµð·-ð¿oð²ðµñˆðµð½ð¸ðµ-ñƒð»ñœñ_-oñ‚-ð²ðµñ‚ð²ð¸-ñƒð»ðµð¹-ð²ð¸ñ_ñ_-ð¸ð·oð»ð¸ñ€oð²ð°ð½ð½oð¹-1420260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653" y="1484486"/>
            <a:ext cx="2942456" cy="2438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5226" y="5174637"/>
            <a:ext cx="1214446" cy="850112"/>
          </a:xfrm>
          <a:prstGeom prst="rect">
            <a:avLst/>
          </a:prstGeom>
          <a:noFill/>
        </p:spPr>
      </p:pic>
      <p:pic>
        <p:nvPicPr>
          <p:cNvPr id="15" name="Picture 4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06132" y="5395874"/>
            <a:ext cx="1214446" cy="850112"/>
          </a:xfrm>
          <a:prstGeom prst="rect">
            <a:avLst/>
          </a:prstGeom>
          <a:noFill/>
        </p:spPr>
      </p:pic>
      <p:pic>
        <p:nvPicPr>
          <p:cNvPr id="16" name="Picture 4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4889" y="3862063"/>
            <a:ext cx="1214446" cy="850112"/>
          </a:xfrm>
          <a:prstGeom prst="rect">
            <a:avLst/>
          </a:prstGeom>
          <a:noFill/>
        </p:spPr>
      </p:pic>
      <p:pic>
        <p:nvPicPr>
          <p:cNvPr id="17" name="Picture 4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09181" y="4059451"/>
            <a:ext cx="1214446" cy="850112"/>
          </a:xfrm>
          <a:prstGeom prst="rect">
            <a:avLst/>
          </a:prstGeom>
          <a:noFill/>
        </p:spPr>
      </p:pic>
      <p:pic>
        <p:nvPicPr>
          <p:cNvPr id="18" name="Picture 4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3428999"/>
            <a:ext cx="1214446" cy="850112"/>
          </a:xfrm>
          <a:prstGeom prst="rect">
            <a:avLst/>
          </a:prstGeom>
          <a:noFill/>
        </p:spPr>
      </p:pic>
      <p:pic>
        <p:nvPicPr>
          <p:cNvPr id="19" name="Picture 4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3882385"/>
            <a:ext cx="1214446" cy="850112"/>
          </a:xfrm>
          <a:prstGeom prst="rect">
            <a:avLst/>
          </a:prstGeom>
          <a:noFill/>
        </p:spPr>
      </p:pic>
      <p:pic>
        <p:nvPicPr>
          <p:cNvPr id="20" name="Picture 4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6347" y="5599693"/>
            <a:ext cx="1214446" cy="8501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620688"/>
            <a:ext cx="45946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ҡортона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умартаға барып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етергә ярҙам 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28624" y="5153729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a-RU" dirty="0" smtClean="0"/>
              <a:t>ҘҘҘ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39221" y="5361993"/>
            <a:ext cx="652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dirty="0" smtClean="0"/>
              <a:t>ҘҘҘ</a:t>
            </a:r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30" y="4680924"/>
            <a:ext cx="7064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088203" y="3492731"/>
            <a:ext cx="652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dirty="0" smtClean="0"/>
              <a:t>ҘҘҘ</a:t>
            </a:r>
            <a:endParaRPr lang="ru-RU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48" y="2999018"/>
            <a:ext cx="7064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44" y="3758728"/>
            <a:ext cx="7064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7611791" y="3659279"/>
            <a:ext cx="652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dirty="0" smtClean="0"/>
              <a:t>ҘҘҘ</a:t>
            </a:r>
            <a:endParaRPr lang="ru-RU" dirty="0"/>
          </a:p>
        </p:txBody>
      </p:sp>
      <p:pic>
        <p:nvPicPr>
          <p:cNvPr id="2051" name="Picture 3" descr="C:\Users\Dina\Desktop\картинки для игры май21\пчела 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0" b="96875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1717" y="4666206"/>
            <a:ext cx="1865317" cy="18669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0041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1111E-6 L -0.05382 0.02523 C -0.0651 0.03102 -0.08194 0.03426 -0.09948 0.03426 C -0.11962 0.03426 -0.13559 0.03102 -0.14687 0.02523 L -0.20034 -1.11111E-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17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361 0.05115 L -0.45833 0.09884 C -0.47587 0.10949 -0.50243 0.1155 -0.52986 0.1155 C -0.56146 0.1155 -0.58663 0.10949 -0.60434 0.09884 L -0.68854 0.05115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47" y="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8298 -0.26389 L -0.70712 -0.31065 C -0.69132 -0.3213 -0.66736 -0.32686 -0.64253 -0.32686 C -0.61423 -0.32686 -0.59166 -0.3213 -0.57569 -0.31065 L -0.49948 -0.26389 " pathEditMode="relative" rAng="0" ptsTypes="FffFF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8385 -0.13797 L -0.41684 -0.09792 C -0.40277 -0.08889 -0.38177 -0.08403 -0.35989 -0.08403 C -0.33489 -0.08403 -0.31493 -0.08889 -0.30087 -0.09792 L -0.23385 -0.13797 " pathEditMode="relative" rAng="0" ptsTypes="FffFF">
                                      <p:cBhvr>
                                        <p:cTn id="1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396 -0.07362 L -0.00347 -0.1694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16945 L -0.0901 -0.4108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0" y="-1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Dina\Desktop\картинки для игры май21\солнц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7" y="108489"/>
            <a:ext cx="8892479" cy="66328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ina\Desktop\картинки для игры май21\3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0" b="93164" l="4172" r="9439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055" y="3869120"/>
            <a:ext cx="1302231" cy="13530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Dina\Desktop\картинки для игры май21\3-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0" b="93164" l="4172" r="9439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66" y="5002991"/>
            <a:ext cx="1720981" cy="12961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Dina\Desktop\картинки для игры май21\3-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93164" l="4172" r="9439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5037473"/>
            <a:ext cx="1468527" cy="13681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Dina\Desktop\картинки для игры май21\3-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0" b="93164" l="4172" r="9439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49439"/>
            <a:ext cx="1440160" cy="12961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Dina\Desktop\картинки для игры май21\3-3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0" b="93164" l="4172" r="9439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725" y="3514105"/>
            <a:ext cx="1584176" cy="12801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Dina\Desktop\картинки для игры май21\3-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0" b="93164" l="4172" r="9439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081" y="3280815"/>
            <a:ext cx="1116632" cy="10081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32040" y="153348"/>
            <a:ext cx="3960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ҡортона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һут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йыйырға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ярҙам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9397" y="4886849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a-RU" dirty="0" smtClean="0"/>
              <a:t>ҘА-ҘА-ҘА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66102" y="5222139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a-RU" dirty="0" smtClean="0"/>
              <a:t>ҘО-ҘО-ҘО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444208" y="4668141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a-RU" dirty="0" smtClean="0"/>
              <a:t>ҘУ-ҘУ-ҘУ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418632" y="3304698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a-RU" dirty="0" smtClean="0"/>
              <a:t>ҘЫ-ҘЫ-ҘЫ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885892" y="3096149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a-RU" dirty="0" smtClean="0"/>
              <a:t>ҘЕ-ҘЕ-ҘЕ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884368" y="3784871"/>
            <a:ext cx="1259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dirty="0" smtClean="0"/>
              <a:t>ҘҮ-ҘҮ-ҘҮ</a:t>
            </a:r>
            <a:endParaRPr lang="ru-RU" dirty="0"/>
          </a:p>
        </p:txBody>
      </p:sp>
      <p:pic>
        <p:nvPicPr>
          <p:cNvPr id="21" name="Picture 3" descr="C:\Users\Dina\Desktop\картинки для игры май21\пчела 1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backgroundRemoval t="0" b="96875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7392"/>
            <a:ext cx="1698891" cy="19966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9892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81 0.07014 L 0.09375 0.04676 C 0.10573 0.04143 0.12361 0.03866 0.14219 0.03866 C 0.16337 0.03866 0.18038 0.04143 0.19236 0.04676 L 0.24913 0.07014 " pathEditMode="relative" rAng="-10800000" ptsTypes="FffFF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545 0.18565 L -0.02604 0.3432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77 0.39514 L 0.13021 0.41852 C 0.14479 0.42407 0.16667 0.42731 0.18941 0.42731 C 0.21528 0.42731 0.23611 0.42407 0.2507 0.41852 L 0.32049 0.39514 " pathEditMode="relative" rAng="0" ptsTypes="FffFF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86" y="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049 0.39514 L 0.41164 0.34422 C 0.4323 0.33681 0.45487 0.31343 0.47483 0.28426 C 0.49757 0.25348 0.51094 0.22153 0.51494 0.19422 L 0.54341 0.06852 " pathEditMode="relative" rAng="7938210" ptsTypes="FffFF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-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4011 0.14907 L 0.62761 0.4062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2761 0.40625 L 0.84028 0.2067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-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31AE50"/>
      </a:dk2>
      <a:lt2>
        <a:srgbClr val="C6E7FC"/>
      </a:lt2>
      <a:accent1>
        <a:srgbClr val="31B6FD"/>
      </a:accent1>
      <a:accent2>
        <a:srgbClr val="4584D3"/>
      </a:accent2>
      <a:accent3>
        <a:srgbClr val="217435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176</Words>
  <Application>Microsoft Office PowerPoint</Application>
  <PresentationFormat>Экран (4:3)</PresentationFormat>
  <Paragraphs>39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Интерактив уйын «Бал ҡорто Наҙлыҡай» Интерактивная игра «Пчелка Назлыкай » </vt:lpstr>
      <vt:lpstr>Тема: Ҙ өнөн камиллаштырыу</vt:lpstr>
      <vt:lpstr>Слайд 3</vt:lpstr>
      <vt:lpstr>Йомаҡтың яуабын әйтеүсе һүрәтте тап</vt:lpstr>
      <vt:lpstr>Йомаҡтың яуабын әйтеүсе һүрәтте тап</vt:lpstr>
      <vt:lpstr>Артикуляцион күнегеүҙәр</vt:lpstr>
      <vt:lpstr>Тын юлына күнегеү  «Шарҙарҙы өр»</vt:lpstr>
      <vt:lpstr>Слайд 8</vt:lpstr>
      <vt:lpstr>Слайд 9</vt:lpstr>
      <vt:lpstr>Слайд 10</vt:lpstr>
      <vt:lpstr>Слайд 11</vt:lpstr>
      <vt:lpstr>Слайд 12</vt:lpstr>
      <vt:lpstr>Телтөҙәткесте ҡабатла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Dina</dc:creator>
  <cp:lastModifiedBy>Татьяна</cp:lastModifiedBy>
  <cp:revision>45</cp:revision>
  <dcterms:created xsi:type="dcterms:W3CDTF">2021-05-10T10:14:44Z</dcterms:created>
  <dcterms:modified xsi:type="dcterms:W3CDTF">2026-01-27T07:48:07Z</dcterms:modified>
</cp:coreProperties>
</file>